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1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4.xml" ContentType="application/vnd.openxmlformats-officedocument.theme+xml"/>
  <Override PartName="/ppt/slideLayouts/slideLayout5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671" r:id="rId3"/>
    <p:sldMasterId id="2147483779" r:id="rId4"/>
    <p:sldMasterId id="2147483662" r:id="rId5"/>
    <p:sldMasterId id="2147483741" r:id="rId6"/>
    <p:sldMasterId id="2147483744" r:id="rId7"/>
    <p:sldMasterId id="2147483769" r:id="rId8"/>
    <p:sldMasterId id="2147483738" r:id="rId9"/>
    <p:sldMasterId id="2147483747" r:id="rId10"/>
    <p:sldMasterId id="2147483750" r:id="rId11"/>
    <p:sldMasterId id="2147483664" r:id="rId12"/>
    <p:sldMasterId id="2147483753" r:id="rId13"/>
    <p:sldMasterId id="2147483756" r:id="rId14"/>
    <p:sldMasterId id="2147483706" r:id="rId15"/>
  </p:sldMasterIdLst>
  <p:notesMasterIdLst>
    <p:notesMasterId r:id="rId37"/>
  </p:notesMasterIdLst>
  <p:sldIdLst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59585C"/>
    <a:srgbClr val="005EB8"/>
    <a:srgbClr val="A0DAF2"/>
    <a:srgbClr val="005CB9"/>
    <a:srgbClr val="77777A"/>
    <a:srgbClr val="006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A0EF1-06F7-0A4F-BA85-7D12BD787082}" v="3" dt="2023-05-15T18:42:08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9" autoAdjust="0"/>
    <p:restoredTop sz="96346"/>
  </p:normalViewPr>
  <p:slideViewPr>
    <p:cSldViewPr snapToGrid="0">
      <p:cViewPr varScale="1">
        <p:scale>
          <a:sx n="106" d="100"/>
          <a:sy n="106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8E318-BCD2-4CDD-8849-4E2BAC8390B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1AC98-E081-40BA-B605-F7D71F23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995" y="1122363"/>
            <a:ext cx="10610850" cy="2387600"/>
          </a:xfrm>
        </p:spPr>
        <p:txBody>
          <a:bodyPr anchor="ctr"/>
          <a:lstStyle>
            <a:lvl1pPr algn="ctr">
              <a:defRPr sz="6000" b="1" i="0" baseline="0">
                <a:solidFill>
                  <a:schemeClr val="tx1"/>
                </a:solidFill>
                <a:latin typeface="VAG Rounded Next" panose="020F0502020203020204" pitchFamily="34" charset="0"/>
              </a:defRPr>
            </a:lvl1pPr>
          </a:lstStyle>
          <a:p>
            <a:r>
              <a:rPr lang="en-US" dirty="0"/>
              <a:t>Brand Template CM Blue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995" y="3602038"/>
            <a:ext cx="1061085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0D6A51-2275-7244-80D0-A3B484ED9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441" y="582273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FC3009-D741-4C00-3759-639AE4889B08}"/>
              </a:ext>
            </a:extLst>
          </p:cNvPr>
          <p:cNvGrpSpPr/>
          <p:nvPr userDrawn="1"/>
        </p:nvGrpSpPr>
        <p:grpSpPr>
          <a:xfrm>
            <a:off x="4549107" y="6143794"/>
            <a:ext cx="3908415" cy="600403"/>
            <a:chOff x="4549107" y="5226890"/>
            <a:chExt cx="3908415" cy="60040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CB72BC-C949-9440-B876-0C9921732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97" y="5249972"/>
              <a:ext cx="662423" cy="55423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ABE3538-7D6E-DD46-AB9C-7025B5B55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9107" y="5226890"/>
              <a:ext cx="488133" cy="60040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D039CF-7CB3-5246-8423-6DD9422EA1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172574" y="5287379"/>
              <a:ext cx="770749" cy="4794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D1E3E6-010D-0911-71F6-572B132F85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212012" y="5363822"/>
              <a:ext cx="1245510" cy="326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82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rgbClr val="005CB9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1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2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rgbClr val="53565A"/>
                </a:solidFill>
              </a:defRPr>
            </a:lvl1pPr>
          </a:lstStyle>
          <a:p>
            <a:r>
              <a:rPr lang="en-US" dirty="0"/>
              <a:t>Brand Template Grey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3565A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16E185-600D-746B-D021-138B7589A654}"/>
              </a:ext>
            </a:extLst>
          </p:cNvPr>
          <p:cNvGrpSpPr/>
          <p:nvPr userDrawn="1"/>
        </p:nvGrpSpPr>
        <p:grpSpPr>
          <a:xfrm>
            <a:off x="4061495" y="6120449"/>
            <a:ext cx="4069009" cy="690399"/>
            <a:chOff x="286054" y="6120449"/>
            <a:chExt cx="4069009" cy="6903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CDD5D3-43DB-3544-ADD2-C70EF58D3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4966" y="6120449"/>
              <a:ext cx="986617" cy="6903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87801E-BE56-A140-96CA-2566A9B655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169" y="6146062"/>
              <a:ext cx="738021" cy="617490"/>
            </a:xfrm>
            <a:prstGeom prst="rect">
              <a:avLst/>
            </a:prstGeom>
          </p:spPr>
        </p:pic>
        <p:pic>
          <p:nvPicPr>
            <p:cNvPr id="11" name="Picture 10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38C38519-BEEB-1042-A6D3-831A3622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2372" y="6317991"/>
              <a:ext cx="1392691" cy="365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281A73-8300-B041-BBEA-DC95FCC0C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054" y="6146062"/>
              <a:ext cx="502024" cy="617489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6FB7FB-7E02-A24D-8D0C-B26E4D7B9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0432" y="6268888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7777A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1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2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43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rgbClr val="53565A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88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4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1DC7D-0A20-4A21-209E-7F80141C44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Brand Template Blue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E62F98D-A78F-3E30-6D0E-60F00C275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E3F1B0-4425-C58D-1F9C-6898A9759BAF}"/>
              </a:ext>
            </a:extLst>
          </p:cNvPr>
          <p:cNvGrpSpPr/>
          <p:nvPr userDrawn="1"/>
        </p:nvGrpSpPr>
        <p:grpSpPr>
          <a:xfrm>
            <a:off x="5206631" y="6226629"/>
            <a:ext cx="3443215" cy="584219"/>
            <a:chOff x="286054" y="6120449"/>
            <a:chExt cx="4069009" cy="69039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A9D1C2-9FEC-B7EE-6944-6431BF9D5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4966" y="6120449"/>
              <a:ext cx="986617" cy="69039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C2BA29E-B52D-6C8E-A257-BD31447419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169" y="6146062"/>
              <a:ext cx="738021" cy="617490"/>
            </a:xfrm>
            <a:prstGeom prst="rect">
              <a:avLst/>
            </a:prstGeom>
          </p:spPr>
        </p:pic>
        <p:pic>
          <p:nvPicPr>
            <p:cNvPr id="15" name="Picture 14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9BD65E7D-7884-FE4A-AB95-1E1B238086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2372" y="6317991"/>
              <a:ext cx="1392691" cy="3651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76A0AD-3FD7-4458-62FA-105FCF5FE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054" y="6146062"/>
              <a:ext cx="502024" cy="617489"/>
            </a:xfrm>
            <a:prstGeom prst="rect">
              <a:avLst/>
            </a:prstGeom>
          </p:spPr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63B5F7-CAA0-AD23-9ECF-6B51CC1DC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8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36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87921-1967-674F-223F-AC9535C83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8817" y="6311900"/>
            <a:ext cx="615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5E77E-1787-9C83-004C-B32CC0AD7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6410E-C177-37B2-9DD4-D8B701B2F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8817" y="6311900"/>
            <a:ext cx="615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CEF2A-EAFC-83D4-DA7B-9F68902A3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16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solidFill>
                  <a:schemeClr val="tx1"/>
                </a:solidFill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chemeClr val="tx1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3005E55-89D1-6F2F-A31D-8DC07E57CD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18817" y="6311900"/>
            <a:ext cx="615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AA5ED8-2D3E-AA49-39F4-666F07AEA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41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1B8859-4509-31F1-FE6F-890ED7D4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8817" y="6311900"/>
            <a:ext cx="615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5406B6-EADE-53CA-B5C5-38177E1BA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14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5CCE9-8E93-ED0D-2055-6DCCEAFFC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8817" y="6311900"/>
            <a:ext cx="615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CF515-9A6C-3CB0-CA22-EF3468ACB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19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BB91D-B9D7-3B45-A0FE-FFA0FAFB3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8050" y="579020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83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7763CD-DED0-F94C-B45A-81BB3C829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825625"/>
            <a:ext cx="7957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0C0162-0924-684A-8ECD-9469176DA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112" y="5801494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C081BE5-010C-AB29-9609-8FCD0215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58" y="3889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</p:spTree>
    <p:extLst>
      <p:ext uri="{BB962C8B-B14F-4D97-AF65-F5344CB8AC3E}">
        <p14:creationId xmlns:p14="http://schemas.microsoft.com/office/powerpoint/2010/main" val="3026644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880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8D4EC1-E179-FEFA-A98D-F82C1F4BD4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420" y="2112681"/>
            <a:ext cx="5301916" cy="1789447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</p:spTree>
    <p:extLst>
      <p:ext uri="{BB962C8B-B14F-4D97-AF65-F5344CB8AC3E}">
        <p14:creationId xmlns:p14="http://schemas.microsoft.com/office/powerpoint/2010/main" val="818532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5D0BB-1A08-8B47-9095-CC2A0CB7D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88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7763CD-DED0-F94C-B45A-81BB3C829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825625"/>
            <a:ext cx="7957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3AC656-8C49-704D-AA63-8BCCAA4BF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BF1D5FE-93BC-8516-C98B-14BAADBB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5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</p:spTree>
    <p:extLst>
      <p:ext uri="{BB962C8B-B14F-4D97-AF65-F5344CB8AC3E}">
        <p14:creationId xmlns:p14="http://schemas.microsoft.com/office/powerpoint/2010/main" val="42503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176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176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4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880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9FAE28-F2B8-C8E0-4D04-72E7AD249E32}"/>
              </a:ext>
            </a:extLst>
          </p:cNvPr>
          <p:cNvSpPr txBox="1">
            <a:spLocks/>
          </p:cNvSpPr>
          <p:nvPr userDrawn="1"/>
        </p:nvSpPr>
        <p:spPr>
          <a:xfrm>
            <a:off x="383420" y="2112681"/>
            <a:ext cx="5301916" cy="1789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05CB9"/>
                </a:solidFill>
                <a:latin typeface="VAG Rounded Next" panose="020F0502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Use For Title Slide</a:t>
            </a:r>
          </a:p>
        </p:txBody>
      </p:sp>
    </p:spTree>
    <p:extLst>
      <p:ext uri="{BB962C8B-B14F-4D97-AF65-F5344CB8AC3E}">
        <p14:creationId xmlns:p14="http://schemas.microsoft.com/office/powerpoint/2010/main" val="3925959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7199-A3CE-804F-9500-79C52E324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99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541758-94DA-5748-84E3-F98B100EE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AA9D9FF-6E43-529D-FB75-1267AD9F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A6F155-3923-0D20-BD54-F0105AC7A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210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6731" y="62841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F7E53B-4F77-C624-70F4-A208CC98DABB}"/>
              </a:ext>
            </a:extLst>
          </p:cNvPr>
          <p:cNvSpPr txBox="1">
            <a:spLocks/>
          </p:cNvSpPr>
          <p:nvPr userDrawn="1"/>
        </p:nvSpPr>
        <p:spPr>
          <a:xfrm>
            <a:off x="383420" y="2112681"/>
            <a:ext cx="5301916" cy="1789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05CB9"/>
                </a:solidFill>
                <a:latin typeface="VAG Rounded Next" panose="020F0502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Use For Title Slide</a:t>
            </a:r>
          </a:p>
        </p:txBody>
      </p:sp>
    </p:spTree>
    <p:extLst>
      <p:ext uri="{BB962C8B-B14F-4D97-AF65-F5344CB8AC3E}">
        <p14:creationId xmlns:p14="http://schemas.microsoft.com/office/powerpoint/2010/main" val="1287874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4F138-56D8-3146-B8F9-A5580A829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4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443A62-8F34-1E47-B6FE-F056C490D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AA99676-2E74-9AAC-4BC4-BAB3763E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37BCD6-6921-566C-EF08-CB41AC588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331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41DF79-F082-052F-2636-212847A06A81}"/>
              </a:ext>
            </a:extLst>
          </p:cNvPr>
          <p:cNvSpPr txBox="1">
            <a:spLocks/>
          </p:cNvSpPr>
          <p:nvPr userDrawn="1"/>
        </p:nvSpPr>
        <p:spPr>
          <a:xfrm>
            <a:off x="383420" y="2112681"/>
            <a:ext cx="5301916" cy="1789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05CB9"/>
                </a:solidFill>
                <a:latin typeface="VAG Rounded Next" panose="020F0502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Use For Title Slide</a:t>
            </a:r>
          </a:p>
        </p:txBody>
      </p:sp>
    </p:spTree>
    <p:extLst>
      <p:ext uri="{BB962C8B-B14F-4D97-AF65-F5344CB8AC3E}">
        <p14:creationId xmlns:p14="http://schemas.microsoft.com/office/powerpoint/2010/main" val="3409297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1122363"/>
            <a:ext cx="6316579" cy="2387600"/>
          </a:xfrm>
        </p:spPr>
        <p:txBody>
          <a:bodyPr anchor="ctr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232" y="3602038"/>
            <a:ext cx="6316579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77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73922"/>
          </a:xfrm>
        </p:spPr>
        <p:txBody>
          <a:bodyPr anchor="ctr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C5E7516-C4D9-BD4F-8B51-54D500F0D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7" y="1825625"/>
            <a:ext cx="6452937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tx1"/>
                </a:solidFill>
                <a:latin typeface="VAG Rounded Next" panose="020F0502020203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VAG Rounded Next" panose="020F0502020203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VAG Rounded Next" panose="020F0502020203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VAG Rounded Next" panose="020F0502020203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0FE03D-273A-D940-9238-AFB89566E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31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495" y="1122363"/>
            <a:ext cx="5329989" cy="23876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055FB8-9710-414A-9F4B-A0F377FB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20B61-A5BD-9D42-A633-C9560CD6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1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52461F4-01A7-7948-B507-8DA43A573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38850" y="2505075"/>
            <a:ext cx="5183188" cy="36845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DDD88F-DC5B-DC42-86F9-3FD2623D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D7662C-1F7A-A44A-B3FE-E110851E1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D423849-6D95-0445-81B8-FD11A3F4F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505075"/>
            <a:ext cx="5157787" cy="36845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17ED143-8809-C140-B364-74F450A4B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885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chemeClr val="tx1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292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1122363"/>
            <a:ext cx="6316579" cy="2387600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232" y="3602038"/>
            <a:ext cx="6316579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33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73922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54BA18-D122-3040-9A70-3BCC1A6B8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7" y="1825625"/>
            <a:ext cx="6452937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F7E468-E740-FF48-AFFE-A82FD8037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7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495" y="1122363"/>
            <a:ext cx="5329989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055FB8-9710-414A-9F4B-A0F377FB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20B61-A5BD-9D42-A633-C9560CD6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3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1122363"/>
            <a:ext cx="6316579" cy="2387600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232" y="3602038"/>
            <a:ext cx="6316579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71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73922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A228D7-EDF0-9747-980E-75219C4D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7" y="1825625"/>
            <a:ext cx="6452937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5027A-84A5-B04A-A8E7-5D6EC548A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65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495" y="1122363"/>
            <a:ext cx="5329989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055FB8-9710-414A-9F4B-A0F377FB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20B61-A5BD-9D42-A633-C9560CD6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37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106" y="1122363"/>
            <a:ext cx="6075948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06" y="3602038"/>
            <a:ext cx="6075948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680" y="6288042"/>
            <a:ext cx="4114800" cy="365125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64F68-1E68-F54B-8AB0-CE4AA57E0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68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949" y="406400"/>
            <a:ext cx="6452937" cy="117392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971FFE-5F82-214F-B930-074FEDA41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9" y="1825625"/>
            <a:ext cx="6007768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0C30C9-B165-9149-B0E2-E67815B5E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915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012" y="1122363"/>
            <a:ext cx="5931568" cy="2387600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396" y="61794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ADBD30-C06C-6C49-9C37-8015B273C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606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106" y="1122363"/>
            <a:ext cx="6075948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06" y="3602038"/>
            <a:ext cx="6075948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680" y="6288042"/>
            <a:ext cx="4114800" cy="365125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79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949" y="406400"/>
            <a:ext cx="6452937" cy="117392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B70D6AA-087E-F240-8E33-F5516D25B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9" y="1786252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46BED-9101-0B46-9531-B82161BA6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7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012" y="1122363"/>
            <a:ext cx="5931568" cy="2387600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396" y="61794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027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106" y="1122363"/>
            <a:ext cx="6075948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06" y="3602038"/>
            <a:ext cx="6075948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680" y="6288042"/>
            <a:ext cx="4114800" cy="365125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22EF2-2DE5-1548-AA1F-EC97346D0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64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949" y="406400"/>
            <a:ext cx="6452937" cy="117392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A082CC-6C39-A44F-8361-B789815B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9" y="1786252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5B1DE4-842C-7843-B5A4-483A81249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82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012" y="1122363"/>
            <a:ext cx="5931568" cy="2387600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396" y="61794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606BDF-A70B-934D-969C-09B78DCA4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5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40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80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4880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480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Brand Template CM Blue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 baseline="0">
                <a:solidFill>
                  <a:srgbClr val="005CB9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A1194B-665A-39B7-808C-BD0F99D9EE45}"/>
              </a:ext>
            </a:extLst>
          </p:cNvPr>
          <p:cNvGrpSpPr/>
          <p:nvPr userDrawn="1"/>
        </p:nvGrpSpPr>
        <p:grpSpPr>
          <a:xfrm>
            <a:off x="4279078" y="5983507"/>
            <a:ext cx="4476814" cy="813430"/>
            <a:chOff x="321032" y="5841570"/>
            <a:chExt cx="4476814" cy="8134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48F5D2-92EB-EE48-89D7-18383DEFFD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83813" y="5923118"/>
              <a:ext cx="980004" cy="6857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6BE361-2941-254A-B658-5E1325F23D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183" y="5942159"/>
              <a:ext cx="819633" cy="685773"/>
            </a:xfrm>
            <a:prstGeom prst="rect">
              <a:avLst/>
            </a:prstGeom>
          </p:spPr>
        </p:pic>
        <p:pic>
          <p:nvPicPr>
            <p:cNvPr id="14" name="Picture 13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C4C1B728-710B-4F42-A087-1DAC20234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1149" y="6085291"/>
              <a:ext cx="1546697" cy="4055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9BF662-5B82-1E46-A445-08703BC1F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1032" y="5841570"/>
              <a:ext cx="661326" cy="813430"/>
            </a:xfrm>
            <a:prstGeom prst="rect">
              <a:avLst/>
            </a:prstGeom>
          </p:spPr>
        </p:pic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78BFB2-6079-434F-BAEF-63EE1CD7A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5771958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5CB9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7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0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emf"/><Relationship Id="rId5" Type="http://schemas.openxmlformats.org/officeDocument/2006/relationships/image" Target="../media/image34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1.emf"/><Relationship Id="rId5" Type="http://schemas.openxmlformats.org/officeDocument/2006/relationships/image" Target="../media/image36.jp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.emf"/><Relationship Id="rId5" Type="http://schemas.openxmlformats.org/officeDocument/2006/relationships/image" Target="../media/image38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2.emf"/><Relationship Id="rId5" Type="http://schemas.openxmlformats.org/officeDocument/2006/relationships/image" Target="../media/image40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2.emf"/><Relationship Id="rId5" Type="http://schemas.openxmlformats.org/officeDocument/2006/relationships/image" Target="../media/image42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emf"/><Relationship Id="rId5" Type="http://schemas.openxmlformats.org/officeDocument/2006/relationships/image" Target="../media/image20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emf"/><Relationship Id="rId5" Type="http://schemas.openxmlformats.org/officeDocument/2006/relationships/image" Target="../media/image24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emf"/><Relationship Id="rId5" Type="http://schemas.openxmlformats.org/officeDocument/2006/relationships/image" Target="../media/image26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emf"/><Relationship Id="rId5" Type="http://schemas.openxmlformats.org/officeDocument/2006/relationships/image" Target="../media/image28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emf"/><Relationship Id="rId5" Type="http://schemas.openxmlformats.org/officeDocument/2006/relationships/image" Target="../media/image30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BE9F66-7A91-4806-26C0-FFCA9AF70F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9145A870-E41F-5233-53EB-708D6464FED2}"/>
              </a:ext>
            </a:extLst>
          </p:cNvPr>
          <p:cNvSpPr>
            <a:spLocks/>
          </p:cNvSpPr>
          <p:nvPr userDrawn="1"/>
        </p:nvSpPr>
        <p:spPr>
          <a:xfrm>
            <a:off x="0" y="258417"/>
            <a:ext cx="11904721" cy="6599583"/>
          </a:xfrm>
          <a:prstGeom prst="round1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501D2-60F7-9D44-0CEC-D3D21069A6D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9298" y="6307019"/>
            <a:ext cx="2092380" cy="432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9176" y="365125"/>
            <a:ext cx="10543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176" y="1825625"/>
            <a:ext cx="10543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3792" y="6306957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40EBF1-3FD6-CADD-E26F-AF887A3B145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71000"/>
          </a:blip>
          <a:stretch>
            <a:fillRect/>
          </a:stretch>
        </p:blipFill>
        <p:spPr>
          <a:xfrm>
            <a:off x="10361943" y="5532436"/>
            <a:ext cx="1542778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1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6E1C4E-1538-8E35-4BE6-13F7C626DB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94"/>
          <a:stretch/>
        </p:blipFill>
        <p:spPr>
          <a:xfrm>
            <a:off x="5850823" y="0"/>
            <a:ext cx="634117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80942-4F6A-AA41-9462-17E010C9A5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0230" y="6031975"/>
            <a:ext cx="2512509" cy="8416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56AA60-FC7F-BE4B-8194-D64489B90F6C}"/>
              </a:ext>
            </a:extLst>
          </p:cNvPr>
          <p:cNvSpPr/>
          <p:nvPr userDrawn="1"/>
        </p:nvSpPr>
        <p:spPr>
          <a:xfrm>
            <a:off x="0" y="0"/>
            <a:ext cx="7267074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915" y="365125"/>
            <a:ext cx="654517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915" y="1825625"/>
            <a:ext cx="65451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D2BE89-75D3-A74F-94E9-9DF330A5CB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028" y="6232048"/>
            <a:ext cx="2136912" cy="441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F651E1-F213-D5BD-5CB9-4C8F17260E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80000"/>
          </a:blip>
          <a:stretch>
            <a:fillRect/>
          </a:stretch>
        </p:blipFill>
        <p:spPr>
          <a:xfrm>
            <a:off x="0" y="5659820"/>
            <a:ext cx="1198179" cy="119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6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74" r:id="rId2"/>
    <p:sldLayoutId id="214748374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B3073-1869-B74E-94A0-17D0AB7FA9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D91932-C1BD-8944-BC18-91A1D6238C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0230" y="6031975"/>
            <a:ext cx="2512509" cy="8416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56AA60-FC7F-BE4B-8194-D64489B90F6C}"/>
              </a:ext>
            </a:extLst>
          </p:cNvPr>
          <p:cNvSpPr/>
          <p:nvPr userDrawn="1"/>
        </p:nvSpPr>
        <p:spPr>
          <a:xfrm>
            <a:off x="0" y="0"/>
            <a:ext cx="7267074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915" y="365125"/>
            <a:ext cx="654517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915" y="1825625"/>
            <a:ext cx="65451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20274A-B868-1440-8897-5B794D5B344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028" y="6232048"/>
            <a:ext cx="2136912" cy="441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88D270-51EA-25A8-D9EF-9F2F605F68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</a:blip>
          <a:stretch>
            <a:fillRect/>
          </a:stretch>
        </p:blipFill>
        <p:spPr>
          <a:xfrm flipH="1">
            <a:off x="0" y="5930536"/>
            <a:ext cx="927463" cy="9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80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75" r:id="rId2"/>
    <p:sldLayoutId id="21474837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a child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BC063120-9E39-5744-85EF-803CBAA74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946" y="0"/>
            <a:ext cx="5354052" cy="6877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6112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1825625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0580" y="6397659"/>
            <a:ext cx="3907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15673E-147E-6448-8E7D-A894AF814B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873" y="6083209"/>
            <a:ext cx="2362200" cy="791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5D822-51C2-B948-B6E7-AB3BDC31A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1794" y="6267462"/>
            <a:ext cx="2046357" cy="42280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45FA52-4D08-7E4E-A2B5-79B5C0C2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A84A1-91AA-5D37-37B6-CF27F7C09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50000"/>
          </a:blip>
          <a:srcRect l="33059" t="-18410" b="1"/>
          <a:stretch/>
        </p:blipFill>
        <p:spPr>
          <a:xfrm>
            <a:off x="-1" y="6083209"/>
            <a:ext cx="1961767" cy="7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25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76" r:id="rId2"/>
    <p:sldLayoutId id="214748366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120-9E39-5744-85EF-803CBAA74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948" y="0"/>
            <a:ext cx="5354052" cy="68745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6112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1825625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505" y="62497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7145C9-BF53-4F49-92D4-A6F1955D65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873" y="6083209"/>
            <a:ext cx="2362200" cy="791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4B11C-9789-BD4D-8C61-A4523FA6A2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1794" y="6267462"/>
            <a:ext cx="2046357" cy="422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8226FF-937A-9115-B299-1DB5931F9F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</a:blip>
          <a:stretch>
            <a:fillRect/>
          </a:stretch>
        </p:blipFill>
        <p:spPr>
          <a:xfrm rot="5400000" flipV="1">
            <a:off x="10853994" y="5557934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9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77" r:id="rId2"/>
    <p:sldLayoutId id="214748375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120-9E39-5744-85EF-803CBAA74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443" y="-1"/>
            <a:ext cx="5354052" cy="68745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6112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1825625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0928" y="63378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C42F21-B5F5-1844-A165-758DACE3B3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873" y="6083209"/>
            <a:ext cx="2362200" cy="7913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C26654-8055-6F4E-B99A-285EB94EBE4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1794" y="6267462"/>
            <a:ext cx="2046357" cy="422801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3A29133-B771-504D-BAC4-E46D1BE4C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02052-B898-1648-4F2C-24B9D8020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50000"/>
          </a:blip>
          <a:srcRect l="40092" t="-15134" b="-1"/>
          <a:stretch/>
        </p:blipFill>
        <p:spPr>
          <a:xfrm>
            <a:off x="0" y="6083210"/>
            <a:ext cx="2011214" cy="7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64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78" r:id="rId2"/>
    <p:sldLayoutId id="214748375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21E2BE-A42F-1C9B-05E6-D0C8D6724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118048" y="4266583"/>
            <a:ext cx="3974965" cy="7911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321D27-BF3A-9649-9355-FC02449E58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8048" y="3020333"/>
            <a:ext cx="3955904" cy="8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0DAF2">
            <a:alpha val="5037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790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576699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E408B0-FC61-EF40-BE8E-2DA6017EA7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3090" y="6319961"/>
            <a:ext cx="2092380" cy="432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4E1C7-AD87-9D1E-A120-DD1BF33E97B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0" y="6185056"/>
            <a:ext cx="3357154" cy="6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9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85C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36C99-1F09-455B-A02D-F54FA0C4DA8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5400" y="5533049"/>
            <a:ext cx="1464975" cy="13243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1420" y="638874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456A69-7DAC-864B-A276-4526E71202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328272"/>
            <a:ext cx="2092380" cy="4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09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53565A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7DC3E6-F61E-881E-3407-3593F7B0E2C5}"/>
              </a:ext>
            </a:extLst>
          </p:cNvPr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C96A7AC-248A-C156-3BDE-235FCD35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A7F0D34-BADE-3C4B-81A2-DD3ED96A3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4E43EC8-6A33-93A2-EFD5-10F7B763A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8817" y="6311900"/>
            <a:ext cx="615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4E12E8-1F80-47BE-D339-F30DD34A2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A82C0-C13A-0499-4B81-2FC6A48356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328272"/>
            <a:ext cx="2092380" cy="4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6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300" baseline="0">
          <a:solidFill>
            <a:schemeClr val="tx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necktie, person, wall&#10;&#10;Description automatically generated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390AF-9F76-EECC-D827-FF7CF6337E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0873448" y="5643154"/>
            <a:ext cx="1318552" cy="12148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270" y="5777627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8101C-8DB4-FC4A-9BAB-A8D9214BCFE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66692"/>
            <a:ext cx="2362200" cy="791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05256-D716-5E49-906D-42590D8E2F4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21" y="6250945"/>
            <a:ext cx="2046357" cy="4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7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6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5985F-C12D-734A-9AA5-3F84BA50C2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66692"/>
            <a:ext cx="2362200" cy="791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426CF1-3C96-4D4E-AE4F-2CF2CCBE33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21" y="6250945"/>
            <a:ext cx="2046357" cy="422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CAF516-4C4A-9A07-3D51-9FD0C0CA54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10959657" y="5643154"/>
            <a:ext cx="1214846" cy="121484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9748" y="5860667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67" r:id="rId2"/>
    <p:sldLayoutId id="214748374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5805127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8E77DB-8B61-0E4F-A43A-82136F1979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66692"/>
            <a:ext cx="2362200" cy="791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336AC3-46DF-AF4A-92A7-DE9C40EC1A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21" y="6250945"/>
            <a:ext cx="2046357" cy="422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D7A64F-F79B-74B5-5522-374B296D1F5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9916910" y="6176962"/>
            <a:ext cx="2275089" cy="6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68" r:id="rId2"/>
    <p:sldLayoutId id="214748374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8101C-8DB4-FC4A-9BAB-A8D9214BCF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66692"/>
            <a:ext cx="2362200" cy="791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05256-D716-5E49-906D-42590D8E2F4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21" y="6250945"/>
            <a:ext cx="2046357" cy="422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96EDE1-7978-CB6F-95A6-1606694F7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3"/>
          <a:stretch/>
        </p:blipFill>
        <p:spPr>
          <a:xfrm>
            <a:off x="3563470" y="6136154"/>
            <a:ext cx="7772400" cy="7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7522E5-A3E3-A28C-E303-29D3256ABB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1"/>
          <a:stretch/>
        </p:blipFill>
        <p:spPr>
          <a:xfrm>
            <a:off x="4612901" y="0"/>
            <a:ext cx="759025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56AA60-FC7F-BE4B-8194-D64489B90F6C}"/>
              </a:ext>
            </a:extLst>
          </p:cNvPr>
          <p:cNvSpPr/>
          <p:nvPr userDrawn="1"/>
        </p:nvSpPr>
        <p:spPr>
          <a:xfrm>
            <a:off x="0" y="0"/>
            <a:ext cx="7267074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915" y="365125"/>
            <a:ext cx="654517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915" y="1825625"/>
            <a:ext cx="65451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0A911B-4104-8240-8E33-23E5B2646C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0230" y="6031975"/>
            <a:ext cx="2512509" cy="841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EC1546-0B4A-E440-9545-8E302057B81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028" y="6232048"/>
            <a:ext cx="2136912" cy="441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20161C-3FD6-D07C-40F2-4B4EFECF2DE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</a:blip>
          <a:stretch>
            <a:fillRect/>
          </a:stretch>
        </p:blipFill>
        <p:spPr>
          <a:xfrm flipH="1">
            <a:off x="0" y="5878286"/>
            <a:ext cx="979714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4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73" r:id="rId2"/>
    <p:sldLayoutId id="214748374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419" y="318145"/>
            <a:ext cx="10668000" cy="2387600"/>
          </a:xfrm>
        </p:spPr>
        <p:txBody>
          <a:bodyPr/>
          <a:lstStyle/>
          <a:p>
            <a:r>
              <a:rPr lang="en-US" dirty="0"/>
              <a:t>MO Medicaid Waivers Deep Dive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96428" y="2193979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Presented by: </a:t>
            </a:r>
          </a:p>
          <a:p>
            <a:r>
              <a:rPr lang="en-US" dirty="0"/>
              <a:t>Gregg Aultman, Service Coordination Supervisor </a:t>
            </a:r>
          </a:p>
          <a:p>
            <a:r>
              <a:rPr lang="en-US" dirty="0"/>
              <a:t>Tessa Gerhart, Service Coordination Supervisor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1B68D-7520-A643-8403-20B6C260A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BD917-EFF0-F470-7D9E-90253EC0D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078" y="3849741"/>
            <a:ext cx="4901843" cy="14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1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498D-00A8-95BF-20E7-E40B491E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DHSS Waivers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896E2-92F8-CE9F-A682-01750FEF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6A257-9CF1-F9CA-7B26-FCBD62FEC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2" y="1804275"/>
            <a:ext cx="11839458" cy="3249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E1C48-30B7-266E-5B5E-BF2E6BD40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924" y="129112"/>
            <a:ext cx="3739398" cy="1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1D13-2FE2-6F58-D0CD-778B0629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087"/>
            <a:ext cx="10515600" cy="1325563"/>
          </a:xfrm>
        </p:spPr>
        <p:txBody>
          <a:bodyPr/>
          <a:lstStyle/>
          <a:p>
            <a:r>
              <a:rPr lang="en-US" u="sng" dirty="0"/>
              <a:t>DHSS Waivers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BC6F3-A8FB-C619-201B-74E7E4E4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47F5F-22B0-E694-8FE8-78A0FBFCA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9" y="2110197"/>
            <a:ext cx="11839458" cy="242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5E11B-3918-8A0D-3419-5F696E02E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263" y="107230"/>
            <a:ext cx="4084894" cy="12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5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F366-78B3-76F9-79D4-53535F7E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DHSS Waivers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5A1AD-F23E-4E54-1398-CDCC963F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6AF53-BD59-DB36-7518-A37182562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41994"/>
            <a:ext cx="6742760" cy="2700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F7D7EE-83AB-3331-30CD-0DF1A50DB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291" y="2814267"/>
            <a:ext cx="3974937" cy="2840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EE41D2-35E4-D6F7-141B-6E6C3034F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825" y="159391"/>
            <a:ext cx="3527772" cy="10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5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40A1-EC05-14BA-B198-3BB4C3EF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28" y="1596396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DD Medicaid Waivers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6270D-5214-6644-A420-96D072CA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A65A73-E1B0-2069-A490-E6D24258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27" y="2916891"/>
            <a:ext cx="360914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F5AB-AC68-6A7D-62A0-59860F98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DD Waivers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DAD23-10EB-01D6-3881-50C6E672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2F32E-662D-A350-45FA-20C2372AD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75" y="1580474"/>
            <a:ext cx="10626249" cy="3950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8B1A3-C37C-D2D7-C5B4-ADD70D4A5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717" y="2785920"/>
            <a:ext cx="3377477" cy="3078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B1819E-F3C7-5028-C9DA-6275971C3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959" y="198315"/>
            <a:ext cx="3544511" cy="10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AAFD-FEC8-297F-76E5-E2B5222F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4" y="365125"/>
            <a:ext cx="10515600" cy="1325563"/>
          </a:xfrm>
        </p:spPr>
        <p:txBody>
          <a:bodyPr/>
          <a:lstStyle/>
          <a:p>
            <a:r>
              <a:rPr lang="en-US" u="sng" dirty="0"/>
              <a:t>DD Waivers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FCC7C-C630-EEA4-9D0E-AB56F0C2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C88210-3EEC-6ADD-2CCA-25D0751C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44" y="1690688"/>
            <a:ext cx="10515600" cy="38484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Missouri Children with Developmental Disabilities Waiver </a:t>
            </a:r>
          </a:p>
          <a:p>
            <a:pPr marL="685800" lvl="1" indent="-457200"/>
            <a:r>
              <a:rPr lang="en-US" dirty="0"/>
              <a:t>(Sarah “Lopez” Waiver)</a:t>
            </a:r>
          </a:p>
          <a:p>
            <a:pPr marL="685800" lvl="1" indent="-457200"/>
            <a:r>
              <a:rPr lang="en-US" dirty="0"/>
              <a:t>Family income too high to qualify for Medicaid normally </a:t>
            </a:r>
          </a:p>
          <a:p>
            <a:pPr marL="685800" lvl="1" indent="-457200"/>
            <a:r>
              <a:rPr lang="en-US" dirty="0"/>
              <a:t>Significant medical or behavioral concerns/cost</a:t>
            </a:r>
          </a:p>
          <a:p>
            <a:pPr marL="685800" lvl="1" indent="-457200"/>
            <a:r>
              <a:rPr lang="en-US" dirty="0"/>
              <a:t>Allows state to only view child’s income since family is                             choosing to keep them out of an institution</a:t>
            </a:r>
          </a:p>
          <a:p>
            <a:pPr marL="685800" lvl="1" indent="-457200"/>
            <a:r>
              <a:rPr lang="en-US" dirty="0"/>
              <a:t>Valid only until age 18</a:t>
            </a:r>
          </a:p>
          <a:p>
            <a:pPr marL="685800" lvl="1" indent="-457200"/>
            <a:r>
              <a:rPr lang="en-US" dirty="0"/>
              <a:t>No employment services available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0FF9D-EDAE-23DE-B4D4-6ABBB64D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7" y="2703960"/>
            <a:ext cx="3377477" cy="3078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2518F-5C6C-A65D-F379-E1987E55E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742" y="110473"/>
            <a:ext cx="3417211" cy="11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03875-3EAE-7BD0-4D68-3D899EE5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53DC2-8A14-1D5F-A0A9-3DD488F30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827" y="72428"/>
            <a:ext cx="3053644" cy="1013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5EA3CB-49FA-3DF9-DBB4-49A0DF0D3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985" y="1306289"/>
            <a:ext cx="9169300" cy="46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6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BD7A0-6C8B-DD10-C07D-DC10C2BA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B6DC2-DE13-0A50-398A-A3C1AF97F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27" y="1001192"/>
            <a:ext cx="7609786" cy="4855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E0C3A4-7596-F228-FE8C-D2FFFFBFC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109" y="213157"/>
            <a:ext cx="305436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30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98642-8857-8AFF-060E-9612E815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05E86-3FFE-BA81-9745-CCF5EDC41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231" y="107360"/>
            <a:ext cx="3054361" cy="1012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72DD5-4F71-2A9B-F286-C73721CA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61" y="1773766"/>
            <a:ext cx="8736038" cy="4165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98A9-E2C3-553E-9018-7FAAC0E9D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54" y="719169"/>
            <a:ext cx="8760019" cy="11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14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816C8-E601-5D58-FEA8-33260C01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D4621-57B6-3312-484E-CD90FE5C3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910" y="143575"/>
            <a:ext cx="3054361" cy="1012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A7ABEA-BCCB-0A18-8603-19D6A1A94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64" y="923454"/>
            <a:ext cx="8145530" cy="48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1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33687-694B-B8C7-4C6F-65C61099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BD518C-6FDC-3E46-D70A-1B94F56B20F4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Objectives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69311E-8BFF-2D07-CA9B-786D84A0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053"/>
            <a:ext cx="10515600" cy="3848433"/>
          </a:xfrm>
        </p:spPr>
        <p:txBody>
          <a:bodyPr/>
          <a:lstStyle/>
          <a:p>
            <a:r>
              <a:rPr lang="en-US" dirty="0"/>
              <a:t>After today, you will be able to:</a:t>
            </a:r>
          </a:p>
          <a:p>
            <a:pPr lvl="1"/>
            <a:r>
              <a:rPr lang="en-US" dirty="0"/>
              <a:t>Identify what a Medicaid Waiver is and who is eligible</a:t>
            </a:r>
          </a:p>
          <a:p>
            <a:pPr lvl="1"/>
            <a:r>
              <a:rPr lang="en-US" dirty="0"/>
              <a:t>Identify the 11 Missouri Medicaid Waivers</a:t>
            </a:r>
          </a:p>
          <a:p>
            <a:pPr lvl="1"/>
            <a:r>
              <a:rPr lang="en-US" dirty="0"/>
              <a:t>Identify services available through the various Missouri Medicaid Waivers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232494-15E8-1CE2-2267-7C6EC051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312" y="207526"/>
            <a:ext cx="3609158" cy="10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20098-BEC2-F21C-B778-1FBBBAC2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2D4F7-D996-9120-B733-C9D1857AB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03" y="1497090"/>
            <a:ext cx="8634963" cy="4160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1956B4-4C3D-4D27-CD61-568BF149E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391" y="107361"/>
            <a:ext cx="305436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3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8D3B9-480D-C361-1737-50537614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5CBE51-8BED-BC8F-27B8-BDCD1604E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25" y="1867496"/>
            <a:ext cx="9312441" cy="3899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47889-83F3-3FF1-5D5B-894074EC2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017" y="306536"/>
            <a:ext cx="305436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3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0EF2-4602-771C-5DB0-57644A19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D1100E-F295-8279-B1AF-F0D707C3D93E}"/>
              </a:ext>
            </a:extLst>
          </p:cNvPr>
          <p:cNvSpPr txBox="1">
            <a:spLocks/>
          </p:cNvSpPr>
          <p:nvPr/>
        </p:nvSpPr>
        <p:spPr>
          <a:xfrm>
            <a:off x="1214966" y="1327679"/>
            <a:ext cx="9762067" cy="1850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5CB9"/>
                </a:solidFill>
                <a:latin typeface="VAG Rounded Next" panose="020F05020202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u="sng"/>
              <a:t>What is a Medicaid Waiver?</a:t>
            </a:r>
            <a:endParaRPr lang="en-US" u="sng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539A63-3737-3B72-54C6-8659F4EDB568}"/>
              </a:ext>
            </a:extLst>
          </p:cNvPr>
          <p:cNvSpPr txBox="1">
            <a:spLocks/>
          </p:cNvSpPr>
          <p:nvPr/>
        </p:nvSpPr>
        <p:spPr>
          <a:xfrm>
            <a:off x="2801470" y="2744979"/>
            <a:ext cx="6568867" cy="866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005CB9"/>
                </a:solidFill>
                <a:latin typeface="VAG Rounded Next" panose="020F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05CB9"/>
                </a:solidFill>
                <a:latin typeface="VAG Rounded Next" panose="020F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5CB9"/>
                </a:solidFill>
                <a:latin typeface="VAG Rounded Next" panose="020F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5CB9"/>
                </a:solidFill>
                <a:latin typeface="VAG Rounded Next" panose="020F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5CB9"/>
                </a:solidFill>
                <a:latin typeface="VAG Rounded Next" panose="020F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And who is eligible?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AC235-0135-E8F2-E118-FD12F926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962" y="3571258"/>
            <a:ext cx="360914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35F4-4E43-62A6-01B3-B7D63E3A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What is a Medicaid Waiver?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796EA-E4F5-DA5F-F0D5-35991791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F2F05B-2E5C-08CD-8B65-8939A0CD4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575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Omnibus Reconciliation Act of the Social Security Act (PL97-35)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 Home &amp; Community-Based supports instead of institutionalization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Missouri HCBS Waivers from Section 1915(c) </a:t>
            </a:r>
          </a:p>
          <a:p>
            <a:pPr marL="685800" lvl="1" indent="-457200"/>
            <a:r>
              <a:rPr lang="en-US" dirty="0"/>
              <a:t>Allows supports not otherwise covered by Medicaid</a:t>
            </a:r>
          </a:p>
          <a:p>
            <a:pPr marL="685800" lvl="1" indent="-457200"/>
            <a:r>
              <a:rPr lang="en-US" dirty="0"/>
              <a:t>Medicaid/private insurance is always first payer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7A629-E1DF-277F-94FA-DC235B4D0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445" y="2927138"/>
            <a:ext cx="3468925" cy="3371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28441F-C791-04CB-F1F6-1869CC81C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653" y="226483"/>
            <a:ext cx="3337949" cy="98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ED75-ABEF-3866-C34C-0108233D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Eligibility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5E9E2-7182-1D12-6D77-CAF7D2C6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73345C-C211-E5A5-33BF-F4143763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848433"/>
          </a:xfrm>
        </p:spPr>
        <p:txBody>
          <a:bodyPr/>
          <a:lstStyle/>
          <a:p>
            <a:r>
              <a:rPr lang="en-US" dirty="0"/>
              <a:t>Must have Medicaid* and be assessed to determine they have a Level of Care that would typically require one of the following institutions: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Nursing facility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Hospital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Intermediate Care Facility for Developmental                          Disabilities (ICF/DD)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31D1E-1118-2F6E-AB67-D84F91446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630" y="2907120"/>
            <a:ext cx="3493311" cy="2981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57F7AD-F346-8AF1-E99F-021817E0E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30" y="136118"/>
            <a:ext cx="3499619" cy="10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5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389AB-715D-BA84-1AE8-D9719201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Eligibility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B13F0-E004-978A-B989-AD26408F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524A36-3487-DAEF-D04D-97B7AB9E9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8484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DHSS waivers are accessed by starting with an HCBS Intake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DD waivers are accessed through Support                            Coordinators after DD has determined an                                 individual eligible.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individual may only participate in ONE (1)                        Medicaid waiver               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DFABE9-9698-4474-7AB3-F7221136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815" y="2698890"/>
            <a:ext cx="3493311" cy="2981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B7C6F-A829-0F85-F851-B363D4501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96" y="129663"/>
            <a:ext cx="3958509" cy="10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48CC-098A-97CD-3870-A94EDFA2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Assessments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8BA4B-4639-A6B2-198F-0D062C00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AF5DF6-DFFB-D56E-1DC9-9A12366F3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214"/>
            <a:ext cx="10515600" cy="38484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DHSS Assessments are more medical in nature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DMH/DD Assessments related to functional living/limitations.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63861-EEED-4746-8BBA-9A19F750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623" y="3163725"/>
            <a:ext cx="3493311" cy="2975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458F3A-2A81-1CC3-C746-B05FFBEC8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50" y="94491"/>
            <a:ext cx="3899786" cy="11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5428-2C37-718A-7472-9D488075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216" y="1686931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DHSS Medicaid Waivers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A4F0A-DA4F-CD4F-1FD9-AD8E9493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A52FC-BF0D-B440-9DA8-2FBAEFC18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726" y="2821290"/>
            <a:ext cx="3609145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3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AAA4-1BA9-50EE-323F-BD063409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5783"/>
            <a:ext cx="10515600" cy="1325563"/>
          </a:xfrm>
        </p:spPr>
        <p:txBody>
          <a:bodyPr/>
          <a:lstStyle/>
          <a:p>
            <a:r>
              <a:rPr lang="en-US" u="sng" dirty="0"/>
              <a:t>DHSS Waivers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C4483-316E-1E24-112B-471AB576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DC947-0213-6C93-654A-352F1795A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1" y="2078619"/>
            <a:ext cx="11839458" cy="2700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B7A6C8-4799-2481-AC8C-64FAB79F7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710" y="146911"/>
            <a:ext cx="3861019" cy="11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80513"/>
      </p:ext>
    </p:extLst>
  </p:cSld>
  <p:clrMapOvr>
    <a:masterClrMapping/>
  </p:clrMapOvr>
</p:sld>
</file>

<file path=ppt/theme/theme1.xml><?xml version="1.0" encoding="utf-8"?>
<a:theme xmlns:a="http://schemas.openxmlformats.org/drawingml/2006/main" name="Brand Template CM Blue - Titles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B9EB"/>
      </a:accent1>
      <a:accent2>
        <a:srgbClr val="FED141"/>
      </a:accent2>
      <a:accent3>
        <a:srgbClr val="C127B9"/>
      </a:accent3>
      <a:accent4>
        <a:srgbClr val="009F4D"/>
      </a:accent4>
      <a:accent5>
        <a:srgbClr val="FE5000"/>
      </a:accent5>
      <a:accent6>
        <a:srgbClr val="005EB8"/>
      </a:accent6>
      <a:hlink>
        <a:srgbClr val="FED141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solidFill>
              <a:srgbClr val="005CB9"/>
            </a:solidFill>
            <a:latin typeface="VAG Rounded Next Medium" panose="020F05020202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lolor Block Background + Photo 2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lolor Block Background + Photo 3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RH color photo 1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RH color photo 2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RH color photo 3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End Card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and Template CM light Blue Background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and Template White Grey Text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ue Background white footer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W Photo Background 1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W Photo Background 2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W Photo Background 3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W Photo Background 4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olor Block Background + Photo 1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cdc7058-dd48-4a81-90b6-281159ae72e0}" enabled="0" method="" siteId="{fcdc7058-dd48-4a81-90b6-281159ae72e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308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Arial</vt:lpstr>
      <vt:lpstr>Arial Rounded MT Bold</vt:lpstr>
      <vt:lpstr>Calibri</vt:lpstr>
      <vt:lpstr>VAG Rounded Next</vt:lpstr>
      <vt:lpstr>VAG Rounded Next SemiBold</vt:lpstr>
      <vt:lpstr>Brand Template CM Blue - Titles</vt:lpstr>
      <vt:lpstr>Brand Template CM light Blue Background</vt:lpstr>
      <vt:lpstr>Brand Template White Grey Text</vt:lpstr>
      <vt:lpstr>Blue Background white footer</vt:lpstr>
      <vt:lpstr>BW Photo Background 1</vt:lpstr>
      <vt:lpstr>BW Photo Background 2</vt:lpstr>
      <vt:lpstr>BW Photo Background 3</vt:lpstr>
      <vt:lpstr>BW Photo Background 4</vt:lpstr>
      <vt:lpstr>Clolor Block Background + Photo 1</vt:lpstr>
      <vt:lpstr>Clolor Block Background + Photo 2</vt:lpstr>
      <vt:lpstr>Clolor Block Background + Photo 3</vt:lpstr>
      <vt:lpstr>RH color photo 1</vt:lpstr>
      <vt:lpstr>RH color photo 2</vt:lpstr>
      <vt:lpstr>RH color photo 3</vt:lpstr>
      <vt:lpstr>End Card</vt:lpstr>
      <vt:lpstr>MO Medicaid Waivers Deep Dive </vt:lpstr>
      <vt:lpstr>PowerPoint Presentation</vt:lpstr>
      <vt:lpstr>PowerPoint Presentation</vt:lpstr>
      <vt:lpstr>What is a Medicaid Waiver? </vt:lpstr>
      <vt:lpstr>Eligibility </vt:lpstr>
      <vt:lpstr>Eligibility </vt:lpstr>
      <vt:lpstr>Assessments </vt:lpstr>
      <vt:lpstr>DHSS Medicaid Waivers </vt:lpstr>
      <vt:lpstr>DHSS Waivers </vt:lpstr>
      <vt:lpstr>DHSS Waivers </vt:lpstr>
      <vt:lpstr>DHSS Waivers </vt:lpstr>
      <vt:lpstr>DHSS Waivers </vt:lpstr>
      <vt:lpstr>DD Medicaid Waivers</vt:lpstr>
      <vt:lpstr>DD Waivers </vt:lpstr>
      <vt:lpstr>DD Waivers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Holland, Gerald, J</dc:creator>
  <cp:lastModifiedBy>Pratt, Stephanie, C LMSW</cp:lastModifiedBy>
  <cp:revision>143</cp:revision>
  <dcterms:created xsi:type="dcterms:W3CDTF">2018-11-27T16:30:59Z</dcterms:created>
  <dcterms:modified xsi:type="dcterms:W3CDTF">2023-08-29T21:56:47Z</dcterms:modified>
</cp:coreProperties>
</file>